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4" r:id="rId2"/>
    <p:sldId id="524" r:id="rId3"/>
    <p:sldId id="526" r:id="rId4"/>
    <p:sldId id="525" r:id="rId5"/>
    <p:sldId id="527" r:id="rId6"/>
    <p:sldId id="528" r:id="rId7"/>
    <p:sldId id="529" r:id="rId8"/>
    <p:sldId id="530" r:id="rId9"/>
    <p:sldId id="531" r:id="rId10"/>
    <p:sldId id="520" r:id="rId11"/>
  </p:sldIdLst>
  <p:sldSz cx="9906000" cy="6858000" type="A4"/>
  <p:notesSz cx="6669088" cy="9926638"/>
  <p:defaultTextStyle>
    <a:defPPr>
      <a:defRPr lang="en-US"/>
    </a:defPPr>
    <a:lvl1pPr marL="0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549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100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0650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4200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7749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1300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4849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8399" algn="l" defTabSz="4835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>
          <p15:clr>
            <a:srgbClr val="A4A3A4"/>
          </p15:clr>
        </p15:guide>
        <p15:guide id="2" orient="horz" pos="1049">
          <p15:clr>
            <a:srgbClr val="A4A3A4"/>
          </p15:clr>
        </p15:guide>
        <p15:guide id="3" orient="horz" pos="2581">
          <p15:clr>
            <a:srgbClr val="A4A3A4"/>
          </p15:clr>
        </p15:guide>
        <p15:guide id="4" orient="horz" pos="3430">
          <p15:clr>
            <a:srgbClr val="A4A3A4"/>
          </p15:clr>
        </p15:guide>
        <p15:guide id="5" orient="horz" pos="1616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5161">
          <p15:clr>
            <a:srgbClr val="A4A3A4"/>
          </p15:clr>
        </p15:guide>
        <p15:guide id="8" pos="3188">
          <p15:clr>
            <a:srgbClr val="A4A3A4"/>
          </p15:clr>
        </p15:guide>
        <p15:guide id="9" pos="6092">
          <p15:clr>
            <a:srgbClr val="A4A3A4"/>
          </p15:clr>
        </p15:guide>
        <p15:guide id="10" pos="3483">
          <p15:clr>
            <a:srgbClr val="A4A3A4"/>
          </p15:clr>
        </p15:guide>
        <p15:guide id="11" pos="352">
          <p15:clr>
            <a:srgbClr val="A4A3A4"/>
          </p15:clr>
        </p15:guide>
        <p15:guide id="12" pos="20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emming, Thomas" initials="F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7F7F7F"/>
    <a:srgbClr val="57AB27"/>
    <a:srgbClr val="D4DDC5"/>
    <a:srgbClr val="B7E89C"/>
    <a:srgbClr val="EE7F00"/>
    <a:srgbClr val="999999"/>
    <a:srgbClr val="41801D"/>
    <a:srgbClr val="007D4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573" autoAdjust="0"/>
  </p:normalViewPr>
  <p:slideViewPr>
    <p:cSldViewPr snapToObjects="1" showGuides="1">
      <p:cViewPr varScale="1">
        <p:scale>
          <a:sx n="57" d="100"/>
          <a:sy n="57" d="100"/>
        </p:scale>
        <p:origin x="1114" y="38"/>
      </p:cViewPr>
      <p:guideLst>
        <p:guide orient="horz" pos="2001"/>
        <p:guide orient="horz" pos="1049"/>
        <p:guide orient="horz" pos="2581"/>
        <p:guide orient="horz" pos="3430"/>
        <p:guide orient="horz" pos="1616"/>
        <p:guide orient="horz" pos="323"/>
        <p:guide pos="5161"/>
        <p:guide pos="3188"/>
        <p:guide pos="6092"/>
        <p:guide pos="3483"/>
        <p:guide pos="352"/>
        <p:guide pos="2077"/>
      </p:guideLst>
    </p:cSldViewPr>
  </p:slideViewPr>
  <p:outlineViewPr>
    <p:cViewPr>
      <p:scale>
        <a:sx n="33" d="100"/>
        <a:sy n="33" d="100"/>
      </p:scale>
      <p:origin x="12" y="18834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notesViewPr>
    <p:cSldViewPr snapToObjects="1" showGuide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1E3CD-9699-426E-A71B-01D72878C46C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FC98E-8160-4994-ACC4-0BCA9C65CB2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66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58E99-E478-484D-A226-EC18B3C01ADA}" type="datetimeFigureOut">
              <a:rPr lang="de-DE" smtClean="0"/>
              <a:t>25.09.2018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8" y="4715710"/>
            <a:ext cx="5335893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890665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66" y="9428243"/>
            <a:ext cx="2890665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7D5E-8D65-4E22-B7C3-8C3EF92AE28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80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KRA -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440E-5D2F-43DA-A41C-8B61E7AABC62}" type="datetime1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2B4A-A0B2-9F41-BA43-81829EE2F77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3376" y="439030"/>
            <a:ext cx="7555037" cy="8788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8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KRA -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24023" y="1322641"/>
            <a:ext cx="9789597" cy="4918387"/>
          </a:xfrm>
        </p:spPr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969" y="1313698"/>
            <a:ext cx="3457095" cy="4927330"/>
          </a:xfrm>
          <a:solidFill>
            <a:srgbClr val="57AB27">
              <a:alpha val="83000"/>
            </a:srgbClr>
          </a:solidFill>
          <a:effectLst>
            <a:outerShdw blurRad="50800" dist="38100" algn="ctr" rotWithShape="0">
              <a:srgbClr val="000000">
                <a:alpha val="40000"/>
              </a:srgbClr>
            </a:outerShdw>
          </a:effectLst>
        </p:spPr>
        <p:txBody>
          <a:bodyPr vert="horz" lIns="323980" tIns="377976" rIns="143991" bIns="48355" rtlCol="0">
            <a:norm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</a:lstStyle>
          <a:p>
            <a:pPr lvl="0"/>
            <a:r>
              <a:rPr lang="nl-NL" dirty="0" smtClean="0"/>
              <a:t>Click to edit Master text styles</a:t>
            </a:r>
          </a:p>
          <a:p>
            <a:pPr lvl="1">
              <a:spcBef>
                <a:spcPts val="900"/>
              </a:spcBef>
            </a:pPr>
            <a:r>
              <a:rPr lang="nl-NL" dirty="0" smtClean="0"/>
              <a:t>Second level</a:t>
            </a:r>
          </a:p>
          <a:p>
            <a:pPr lvl="2"/>
            <a:r>
              <a:rPr lang="nl-NL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44A-ABDD-4144-AA2B-C8869F091CB5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2B4A-A0B2-9F41-BA43-81829EE2F770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5"/>
          <p:cNvCxnSpPr/>
          <p:nvPr userDrawn="1"/>
        </p:nvCxnSpPr>
        <p:spPr>
          <a:xfrm>
            <a:off x="1" y="6241609"/>
            <a:ext cx="9906000" cy="0"/>
          </a:xfrm>
          <a:prstGeom prst="line">
            <a:avLst/>
          </a:prstGeom>
          <a:ln w="6350">
            <a:solidFill>
              <a:srgbClr val="007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"/>
          <p:cNvCxnSpPr/>
          <p:nvPr userDrawn="1"/>
        </p:nvCxnSpPr>
        <p:spPr>
          <a:xfrm>
            <a:off x="-10697" y="1314322"/>
            <a:ext cx="9906000" cy="0"/>
          </a:xfrm>
          <a:prstGeom prst="line">
            <a:avLst/>
          </a:prstGeom>
          <a:ln w="6350">
            <a:solidFill>
              <a:srgbClr val="007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3376" y="439030"/>
            <a:ext cx="7555037" cy="8788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KRA - Title and  Content 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16403" y="1322641"/>
            <a:ext cx="9789597" cy="4918387"/>
          </a:xfrm>
        </p:spPr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980" y="1305601"/>
            <a:ext cx="3457095" cy="4927330"/>
          </a:xfrm>
          <a:solidFill>
            <a:srgbClr val="57AB27">
              <a:alpha val="83000"/>
            </a:srgbClr>
          </a:solidFill>
          <a:effectLst>
            <a:outerShdw blurRad="50800" dist="38100" algn="ctr" rotWithShape="0">
              <a:srgbClr val="000000">
                <a:alpha val="40000"/>
              </a:srgbClr>
            </a:outerShdw>
          </a:effectLst>
        </p:spPr>
        <p:txBody>
          <a:bodyPr vert="horz" lIns="323980" tIns="377976" rIns="143991" bIns="48355" rtlCol="0">
            <a:norm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</a:lstStyle>
          <a:p>
            <a:pPr lvl="0"/>
            <a:r>
              <a:rPr lang="nl-NL" dirty="0" smtClean="0"/>
              <a:t>Click to edit Master text styles</a:t>
            </a:r>
          </a:p>
          <a:p>
            <a:pPr lvl="1">
              <a:spcBef>
                <a:spcPts val="900"/>
              </a:spcBef>
            </a:pPr>
            <a:r>
              <a:rPr lang="nl-NL" dirty="0" smtClean="0"/>
              <a:t>Second level</a:t>
            </a:r>
          </a:p>
          <a:p>
            <a:pPr lvl="2"/>
            <a:r>
              <a:rPr lang="nl-NL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654B-5B6C-4D74-832F-6C0D0C4F8A77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2B4A-A0B2-9F41-BA43-81829EE2F770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5"/>
          <p:cNvCxnSpPr/>
          <p:nvPr userDrawn="1"/>
        </p:nvCxnSpPr>
        <p:spPr>
          <a:xfrm>
            <a:off x="1" y="6241609"/>
            <a:ext cx="9906000" cy="0"/>
          </a:xfrm>
          <a:prstGeom prst="line">
            <a:avLst/>
          </a:prstGeom>
          <a:ln w="6350">
            <a:solidFill>
              <a:srgbClr val="007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"/>
          <p:cNvCxnSpPr/>
          <p:nvPr userDrawn="1"/>
        </p:nvCxnSpPr>
        <p:spPr>
          <a:xfrm>
            <a:off x="-10697" y="1314322"/>
            <a:ext cx="9906000" cy="0"/>
          </a:xfrm>
          <a:prstGeom prst="line">
            <a:avLst/>
          </a:prstGeom>
          <a:ln w="6350">
            <a:solidFill>
              <a:srgbClr val="007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537917" y="1319544"/>
            <a:ext cx="2088669" cy="4927330"/>
          </a:xfrm>
          <a:solidFill>
            <a:srgbClr val="57AB27">
              <a:alpha val="83000"/>
            </a:srgbClr>
          </a:solidFill>
          <a:effectLst>
            <a:outerShdw blurRad="50800" dist="38100" algn="ctr" rotWithShape="0">
              <a:srgbClr val="000000">
                <a:alpha val="40000"/>
              </a:srgbClr>
            </a:outerShdw>
          </a:effectLst>
        </p:spPr>
        <p:txBody>
          <a:bodyPr vert="horz" lIns="143991" tIns="377976" rIns="143991" bIns="48355" rtlCol="0">
            <a:norm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</a:lstStyle>
          <a:p>
            <a:pPr lvl="0"/>
            <a:r>
              <a:rPr lang="nl-NL" dirty="0" smtClean="0"/>
              <a:t>Click to edit Master text styles</a:t>
            </a:r>
          </a:p>
          <a:p>
            <a:pPr lvl="1">
              <a:spcBef>
                <a:spcPts val="900"/>
              </a:spcBef>
            </a:pPr>
            <a:r>
              <a:rPr lang="nl-NL" dirty="0" smtClean="0"/>
              <a:t>Second level</a:t>
            </a:r>
          </a:p>
          <a:p>
            <a:pPr lvl="2"/>
            <a:r>
              <a:rPr lang="nl-NL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53376" y="439030"/>
            <a:ext cx="7555037" cy="84368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KRA - St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Marketing\11 Bilder und Grafiken\DEKRA Eigentum\beschränkt\Lem en ten haaf Fotos\Imagebroschüre\No Doub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2" t="39145" r="9365" b="35708"/>
          <a:stretch/>
        </p:blipFill>
        <p:spPr bwMode="auto">
          <a:xfrm>
            <a:off x="4784676" y="2780928"/>
            <a:ext cx="4978400" cy="17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EKRA A1-RGB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99" t="34836" b="31871"/>
          <a:stretch/>
        </p:blipFill>
        <p:spPr>
          <a:xfrm>
            <a:off x="7850168" y="7906"/>
            <a:ext cx="2055832" cy="837025"/>
          </a:xfrm>
          <a:prstGeom prst="rect">
            <a:avLst/>
          </a:prstGeom>
        </p:spPr>
      </p:pic>
      <p:cxnSp>
        <p:nvCxnSpPr>
          <p:cNvPr id="15" name="Straight Connector 4"/>
          <p:cNvCxnSpPr/>
          <p:nvPr userDrawn="1"/>
        </p:nvCxnSpPr>
        <p:spPr>
          <a:xfrm>
            <a:off x="-10697" y="1727537"/>
            <a:ext cx="9906000" cy="0"/>
          </a:xfrm>
          <a:prstGeom prst="line">
            <a:avLst/>
          </a:prstGeom>
          <a:ln w="6350">
            <a:solidFill>
              <a:srgbClr val="007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"/>
          <p:cNvCxnSpPr/>
          <p:nvPr userDrawn="1"/>
        </p:nvCxnSpPr>
        <p:spPr>
          <a:xfrm>
            <a:off x="1" y="6245724"/>
            <a:ext cx="9906000" cy="0"/>
          </a:xfrm>
          <a:prstGeom prst="line">
            <a:avLst/>
          </a:prstGeom>
          <a:ln w="6350">
            <a:solidFill>
              <a:srgbClr val="007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/>
          <p:nvPr userDrawn="1"/>
        </p:nvCxnSpPr>
        <p:spPr>
          <a:xfrm>
            <a:off x="54886" y="0"/>
            <a:ext cx="0" cy="6858000"/>
          </a:xfrm>
          <a:prstGeom prst="line">
            <a:avLst/>
          </a:prstGeom>
          <a:ln w="127000">
            <a:solidFill>
              <a:srgbClr val="007D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 userDrawn="1"/>
        </p:nvCxnSpPr>
        <p:spPr>
          <a:xfrm>
            <a:off x="54886" y="1727490"/>
            <a:ext cx="0" cy="4513540"/>
          </a:xfrm>
          <a:prstGeom prst="line">
            <a:avLst/>
          </a:prstGeom>
          <a:ln w="127000">
            <a:solidFill>
              <a:srgbClr val="C500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079-0564-wallpaper-1280x1024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43" y="1739242"/>
            <a:ext cx="2985357" cy="450387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6AF8-3C97-47F5-BF3E-0AA9EB26C0C1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2B4A-A0B2-9F41-BA43-81829EE2F77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553376" y="439030"/>
            <a:ext cx="7555037" cy="93198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1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601" y="668567"/>
            <a:ext cx="6048000" cy="353943"/>
          </a:xfrm>
        </p:spPr>
        <p:txBody>
          <a:bodyPr/>
          <a:lstStyle>
            <a:lvl1pPr algn="l">
              <a:defRPr>
                <a:solidFill>
                  <a:srgbClr val="55555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>
                <a:solidFill>
                  <a:prstClr val="white">
                    <a:lumMod val="65000"/>
                  </a:prstClr>
                </a:solidFill>
              </a:rPr>
              <a:pPr/>
              <a:t>‹N°›</a:t>
            </a:fld>
            <a:endParaRPr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2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856" y="439029"/>
            <a:ext cx="7555037" cy="87529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894" y="1600201"/>
            <a:ext cx="8915401" cy="4525963"/>
          </a:xfrm>
          <a:prstGeom prst="rect">
            <a:avLst/>
          </a:prstGeom>
        </p:spPr>
        <p:txBody>
          <a:bodyPr vert="horz" lIns="96710" tIns="48355" rIns="96710" bIns="48355" rtlCol="0">
            <a:normAutofit/>
          </a:bodyPr>
          <a:lstStyle/>
          <a:p>
            <a:pPr lvl="0"/>
            <a:r>
              <a:rPr lang="nl-NL" dirty="0" smtClean="0"/>
              <a:t>Click to edit Master text styles</a:t>
            </a:r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smtClean="0"/>
              <a:t>Third level</a:t>
            </a:r>
          </a:p>
          <a:p>
            <a:pPr lvl="3"/>
            <a:r>
              <a:rPr lang="nl-NL" dirty="0" smtClean="0"/>
              <a:t>Fourth level</a:t>
            </a:r>
          </a:p>
          <a:p>
            <a:pPr lvl="4"/>
            <a:r>
              <a:rPr lang="nl-NL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6710" tIns="48355" rIns="96710" bIns="4835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96AF8-3C97-47F5-BF3E-0AA9EB26C0C1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2" y="6356352"/>
            <a:ext cx="3136900" cy="365125"/>
          </a:xfrm>
          <a:prstGeom prst="rect">
            <a:avLst/>
          </a:prstGeom>
        </p:spPr>
        <p:txBody>
          <a:bodyPr vert="horz" lIns="96710" tIns="48355" rIns="96710" bIns="4835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6710" tIns="48355" rIns="96710" bIns="4835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2B4A-A0B2-9F41-BA43-81829EE2F770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DEKRA A1-RGB.ai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99" t="34836" b="31871"/>
          <a:stretch/>
        </p:blipFill>
        <p:spPr>
          <a:xfrm>
            <a:off x="7850168" y="7906"/>
            <a:ext cx="2055832" cy="837025"/>
          </a:xfrm>
          <a:prstGeom prst="rect">
            <a:avLst/>
          </a:prstGeom>
        </p:spPr>
      </p:pic>
      <p:cxnSp>
        <p:nvCxnSpPr>
          <p:cNvPr id="13" name="Straight Connector 5"/>
          <p:cNvCxnSpPr/>
          <p:nvPr userDrawn="1"/>
        </p:nvCxnSpPr>
        <p:spPr>
          <a:xfrm>
            <a:off x="1" y="6240961"/>
            <a:ext cx="9906000" cy="0"/>
          </a:xfrm>
          <a:prstGeom prst="line">
            <a:avLst/>
          </a:prstGeom>
          <a:ln w="6350">
            <a:solidFill>
              <a:srgbClr val="007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"/>
          <p:cNvCxnSpPr/>
          <p:nvPr userDrawn="1"/>
        </p:nvCxnSpPr>
        <p:spPr>
          <a:xfrm>
            <a:off x="54886" y="0"/>
            <a:ext cx="0" cy="6858000"/>
          </a:xfrm>
          <a:prstGeom prst="line">
            <a:avLst/>
          </a:prstGeom>
          <a:ln w="127000">
            <a:solidFill>
              <a:srgbClr val="007D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>
            <a:off x="54886" y="1314322"/>
            <a:ext cx="0" cy="4926706"/>
          </a:xfrm>
          <a:prstGeom prst="line">
            <a:avLst/>
          </a:prstGeom>
          <a:ln w="127000">
            <a:solidFill>
              <a:srgbClr val="C500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"/>
          <p:cNvCxnSpPr/>
          <p:nvPr userDrawn="1"/>
        </p:nvCxnSpPr>
        <p:spPr>
          <a:xfrm>
            <a:off x="-10697" y="1314322"/>
            <a:ext cx="9906000" cy="0"/>
          </a:xfrm>
          <a:prstGeom prst="line">
            <a:avLst/>
          </a:prstGeom>
          <a:ln w="6350">
            <a:solidFill>
              <a:srgbClr val="007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0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5" r:id="rId3"/>
    <p:sldLayoutId id="2147483666" r:id="rId4"/>
    <p:sldLayoutId id="21474836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83549" rtl="0" eaLnBrk="1" latinLnBrk="0" hangingPunct="1">
        <a:spcBef>
          <a:spcPct val="0"/>
        </a:spcBef>
        <a:buNone/>
        <a:defRPr sz="2400" kern="1200">
          <a:solidFill>
            <a:srgbClr val="55555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64" indent="-180964" algn="l" defTabSz="483549" rtl="0" eaLnBrk="1" latinLnBrk="0" hangingPunct="1">
        <a:spcBef>
          <a:spcPct val="20000"/>
        </a:spcBef>
        <a:buSzPct val="135000"/>
        <a:buFont typeface="Arial" panose="020B0604020202020204" pitchFamily="34" charset="0"/>
        <a:buChar char="●"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483549" rtl="0" eaLnBrk="1" latinLnBrk="0" hangingPunct="1">
        <a:spcBef>
          <a:spcPts val="1200"/>
        </a:spcBef>
        <a:buFont typeface="Arial"/>
        <a:buNone/>
        <a:defRPr sz="12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483549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692425" indent="-241775" algn="l" defTabSz="483549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74" indent="-241775" algn="l" defTabSz="483549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9524" indent="-241775" algn="l" defTabSz="48354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3075" indent="-241775" algn="l" defTabSz="48354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6624" indent="-241775" algn="l" defTabSz="48354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0175" indent="-241775" algn="l" defTabSz="48354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549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100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0650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4200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49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300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849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399" algn="l" defTabSz="4835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udovic.martin@dekra.co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4808" y="4549188"/>
            <a:ext cx="6302165" cy="72019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007D40"/>
                </a:solidFill>
                <a:cs typeface="Arial"/>
              </a:rPr>
              <a:t>DEKRA Certification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solidFill>
                  <a:srgbClr val="007D40"/>
                </a:solidFill>
                <a:cs typeface="Arial"/>
              </a:rPr>
              <a:t>L</a:t>
            </a:r>
            <a:r>
              <a:rPr lang="en-US" sz="1700" b="1" dirty="0" smtClean="0">
                <a:solidFill>
                  <a:srgbClr val="007D40"/>
                </a:solidFill>
                <a:cs typeface="Arial"/>
              </a:rPr>
              <a:t>es structures de certification EN 9100:2018</a:t>
            </a:r>
            <a:endParaRPr lang="en-US" sz="1700" b="1" dirty="0">
              <a:solidFill>
                <a:srgbClr val="007D40"/>
              </a:solidFill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DEKRA Certification France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KRA A1-RGB.ai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99" t="34836" b="31871"/>
          <a:stretch/>
        </p:blipFill>
        <p:spPr>
          <a:xfrm>
            <a:off x="7850168" y="7906"/>
            <a:ext cx="2055832" cy="837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30232" y="826328"/>
            <a:ext cx="774181" cy="474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2B4A-A0B2-9F41-BA43-81829EE2F7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484" y="44624"/>
            <a:ext cx="7799929" cy="16561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007D40"/>
                </a:solidFill>
                <a:latin typeface="Arial"/>
                <a:cs typeface="Arial"/>
              </a:rPr>
              <a:t>Des questions/ précisions</a:t>
            </a:r>
            <a:r>
              <a:rPr lang="en-US" sz="1800" dirty="0" smtClean="0">
                <a:solidFill>
                  <a:srgbClr val="007D4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7D4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Contactez nous:</a:t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M. Ludovic MARTIN</a:t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hlinkClick r:id="rId3"/>
              </a:rPr>
              <a:t>ludovic.martin@dekra.com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Tél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 + 33(0)6 40 71 54 92</a:t>
            </a:r>
            <a:endParaRPr lang="en-US" sz="18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/>
          <a:stretch/>
        </p:blipFill>
        <p:spPr bwMode="auto">
          <a:xfrm>
            <a:off x="103127" y="1736812"/>
            <a:ext cx="9802874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Les structures de certification EN </a:t>
            </a:r>
            <a:r>
              <a:rPr lang="fr-FR" dirty="0" smtClean="0"/>
              <a:t>9100:2018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600" y="1578563"/>
            <a:ext cx="939593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Les différentes structures possibles de certification : </a:t>
            </a:r>
          </a:p>
          <a:p>
            <a:endParaRPr lang="fr-FR" sz="1100" dirty="0" smtClean="0"/>
          </a:p>
          <a:p>
            <a:pPr marL="826449" lvl="1" indent="-342900"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accent1"/>
                </a:solidFill>
              </a:rPr>
              <a:t>Mono-site </a:t>
            </a:r>
            <a:endParaRPr lang="fr-FR" sz="1100" dirty="0">
              <a:solidFill>
                <a:schemeClr val="accent1"/>
              </a:solidFill>
            </a:endParaRPr>
          </a:p>
          <a:p>
            <a:pPr marL="826449" lvl="1" indent="-342900"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accent1"/>
                </a:solidFill>
              </a:rPr>
              <a:t>Multi-sites</a:t>
            </a:r>
            <a:endParaRPr lang="fr-FR" sz="1100" dirty="0">
              <a:solidFill>
                <a:schemeClr val="accent1"/>
              </a:solidFill>
            </a:endParaRPr>
          </a:p>
          <a:p>
            <a:pPr marL="826449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accent1"/>
                </a:solidFill>
              </a:rPr>
              <a:t>Campus </a:t>
            </a:r>
            <a:endParaRPr lang="fr-FR" sz="1100" dirty="0">
              <a:solidFill>
                <a:schemeClr val="accent1"/>
              </a:solidFill>
            </a:endParaRPr>
          </a:p>
          <a:p>
            <a:pPr marL="826449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accent1"/>
                </a:solidFill>
              </a:rPr>
              <a:t>Plusieurs sites </a:t>
            </a:r>
            <a:r>
              <a:rPr lang="fr-FR" sz="2000" b="1" i="1" dirty="0">
                <a:solidFill>
                  <a:schemeClr val="accent1"/>
                </a:solidFill>
              </a:rPr>
              <a:t>(« several sites ») </a:t>
            </a:r>
            <a:endParaRPr lang="fr-FR" sz="1100" dirty="0">
              <a:solidFill>
                <a:schemeClr val="accent1"/>
              </a:solidFill>
            </a:endParaRPr>
          </a:p>
          <a:p>
            <a:pPr marL="826449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accent1"/>
                </a:solidFill>
              </a:rPr>
              <a:t>Organismes Complexes </a:t>
            </a:r>
            <a:endParaRPr lang="fr-FR" sz="1100" dirty="0">
              <a:solidFill>
                <a:schemeClr val="accent1"/>
              </a:solidFill>
            </a:endParaRPr>
          </a:p>
          <a:p>
            <a:r>
              <a:rPr lang="fr-FR" sz="2000" dirty="0"/>
              <a:t> </a:t>
            </a:r>
            <a:endParaRPr lang="fr-FR" sz="1100" dirty="0"/>
          </a:p>
          <a:p>
            <a:r>
              <a:rPr lang="fr-FR" sz="2000" dirty="0"/>
              <a:t>Le client doit examiner : </a:t>
            </a:r>
            <a:endParaRPr lang="fr-FR" sz="2000" dirty="0" smtClean="0"/>
          </a:p>
          <a:p>
            <a:endParaRPr lang="fr-FR" sz="1100" dirty="0"/>
          </a:p>
          <a:p>
            <a:pPr lvl="0"/>
            <a:r>
              <a:rPr lang="fr-FR" sz="2000" b="1" dirty="0">
                <a:solidFill>
                  <a:schemeClr val="accent1"/>
                </a:solidFill>
              </a:rPr>
              <a:t>Les </a:t>
            </a:r>
            <a:r>
              <a:rPr lang="fr-FR" sz="2000" b="1" dirty="0" smtClean="0">
                <a:solidFill>
                  <a:schemeClr val="accent1"/>
                </a:solidFill>
              </a:rPr>
              <a:t>sites, </a:t>
            </a:r>
            <a:endParaRPr lang="fr-FR" sz="1100" dirty="0">
              <a:solidFill>
                <a:schemeClr val="accent1"/>
              </a:solidFill>
            </a:endParaRPr>
          </a:p>
          <a:p>
            <a:pPr lvl="0"/>
            <a:r>
              <a:rPr lang="fr-FR" sz="2000" b="1" dirty="0" smtClean="0">
                <a:solidFill>
                  <a:schemeClr val="accent1"/>
                </a:solidFill>
              </a:rPr>
              <a:t>La/Les chaine(s) de valeurs </a:t>
            </a:r>
            <a:r>
              <a:rPr lang="fr-FR" sz="2000" b="1" dirty="0">
                <a:solidFill>
                  <a:schemeClr val="accent1"/>
                </a:solidFill>
              </a:rPr>
              <a:t>de l’entreprise (processus end-to-end dans le but de livrer un produit ou un service à un client</a:t>
            </a:r>
            <a:r>
              <a:rPr lang="fr-FR" sz="2000" b="1" dirty="0" smtClean="0">
                <a:solidFill>
                  <a:schemeClr val="accent1"/>
                </a:solidFill>
              </a:rPr>
              <a:t>)</a:t>
            </a:r>
          </a:p>
          <a:p>
            <a:pPr lvl="0"/>
            <a:endParaRPr lang="fr-FR" sz="1100" dirty="0"/>
          </a:p>
          <a:p>
            <a:pPr lvl="0"/>
            <a:r>
              <a:rPr lang="fr-FR" sz="2000" i="1" dirty="0"/>
              <a:t>L’auditeur </a:t>
            </a:r>
            <a:r>
              <a:rPr lang="fr-FR" sz="2000" i="1" dirty="0" smtClean="0"/>
              <a:t>devra confirmer </a:t>
            </a:r>
            <a:r>
              <a:rPr lang="fr-FR" sz="2000" i="1" dirty="0"/>
              <a:t>que la structure choisie par l’organisme </a:t>
            </a:r>
            <a:r>
              <a:rPr lang="fr-FR" sz="2000" i="1" dirty="0" smtClean="0"/>
              <a:t>est </a:t>
            </a:r>
            <a:r>
              <a:rPr lang="fr-FR" sz="2000" i="1" dirty="0"/>
              <a:t>justifiée et conforme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1668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Les structures de certification EN </a:t>
            </a:r>
            <a:r>
              <a:rPr lang="fr-FR" dirty="0" smtClean="0"/>
              <a:t>9100:2018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260" y="1461261"/>
            <a:ext cx="93542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Les critères communs d’éligibilité </a:t>
            </a:r>
            <a:r>
              <a:rPr lang="fr-FR" dirty="0" smtClean="0"/>
              <a:t>à un schéma de certification sont les suivants : 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1"/>
                </a:solidFill>
              </a:rPr>
              <a:t>Un SMQ </a:t>
            </a:r>
            <a:r>
              <a:rPr lang="fr-FR" b="1" dirty="0" smtClean="0">
                <a:solidFill>
                  <a:schemeClr val="accent1"/>
                </a:solidFill>
              </a:rPr>
              <a:t>commun,</a:t>
            </a:r>
          </a:p>
          <a:p>
            <a:pPr lvl="0"/>
            <a:endParaRPr lang="fr-FR" dirty="0">
              <a:solidFill>
                <a:schemeClr val="accent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1"/>
                </a:solidFill>
              </a:rPr>
              <a:t>Tous les sites ont un lien légal, organisationnel ou contractuel avec la fonction </a:t>
            </a:r>
            <a:r>
              <a:rPr lang="fr-FR" b="1" dirty="0" smtClean="0">
                <a:solidFill>
                  <a:schemeClr val="accent1"/>
                </a:solidFill>
              </a:rPr>
              <a:t>centrale,</a:t>
            </a:r>
          </a:p>
          <a:p>
            <a:pPr lvl="0"/>
            <a:r>
              <a:rPr lang="fr-FR" b="1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1"/>
                </a:solidFill>
              </a:rPr>
              <a:t>Un système d’audit interne et de management </a:t>
            </a:r>
            <a:r>
              <a:rPr lang="fr-FR" b="1" dirty="0" smtClean="0">
                <a:solidFill>
                  <a:schemeClr val="accent1"/>
                </a:solidFill>
              </a:rPr>
              <a:t>commun,</a:t>
            </a:r>
          </a:p>
          <a:p>
            <a:pPr lvl="0"/>
            <a:endParaRPr lang="fr-FR" dirty="0">
              <a:solidFill>
                <a:schemeClr val="accent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1"/>
                </a:solidFill>
              </a:rPr>
              <a:t>La fonction centrale peut initier des changements et des actions </a:t>
            </a:r>
            <a:r>
              <a:rPr lang="fr-FR" b="1" dirty="0" smtClean="0">
                <a:solidFill>
                  <a:schemeClr val="accent1"/>
                </a:solidFill>
              </a:rPr>
              <a:t>correctives,</a:t>
            </a:r>
          </a:p>
          <a:p>
            <a:pPr lvl="0"/>
            <a:r>
              <a:rPr lang="fr-FR" b="1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1"/>
                </a:solidFill>
              </a:rPr>
              <a:t>La fonction centrale recueille et analyse les données de </a:t>
            </a:r>
            <a:r>
              <a:rPr lang="fr-FR" b="1" dirty="0" smtClean="0">
                <a:solidFill>
                  <a:schemeClr val="accent1"/>
                </a:solidFill>
              </a:rPr>
              <a:t>performance. 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404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4631" y="231031"/>
            <a:ext cx="7014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Tableau récapitulatif des structures de certification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68567"/>
            <a:ext cx="9705528" cy="59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16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/>
              <a:t>STRUCTURE </a:t>
            </a:r>
            <a:r>
              <a:rPr lang="fr-FR" b="1" dirty="0" smtClean="0"/>
              <a:t>SITE UNIQUE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211" y="1700808"/>
            <a:ext cx="493682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/>
              <a:t>Un </a:t>
            </a:r>
            <a:r>
              <a:rPr lang="fr-FR" dirty="0"/>
              <a:t>organisme avec une seule </a:t>
            </a:r>
            <a:r>
              <a:rPr lang="fr-FR" dirty="0" smtClean="0"/>
              <a:t>adresse, </a:t>
            </a:r>
          </a:p>
          <a:p>
            <a:r>
              <a:rPr lang="fr-FR" dirty="0" smtClean="0"/>
              <a:t>Un </a:t>
            </a:r>
            <a:r>
              <a:rPr lang="fr-FR" dirty="0"/>
              <a:t>ou plusieurs bâtiments qui font partie d’une adresse </a:t>
            </a:r>
          </a:p>
          <a:p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/>
              <a:t>Une </a:t>
            </a:r>
            <a:r>
              <a:rPr lang="fr-FR" dirty="0"/>
              <a:t>ou plusieurs familles de produits sont fabriqués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551856"/>
            <a:ext cx="4786618" cy="360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19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/>
              <a:t>STRUCTURE </a:t>
            </a:r>
            <a:r>
              <a:rPr lang="fr-FR" b="1" dirty="0" smtClean="0"/>
              <a:t>SITE MULTIPLE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496" y="1556792"/>
            <a:ext cx="459010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Une </a:t>
            </a:r>
            <a:r>
              <a:rPr lang="fr-FR" dirty="0"/>
              <a:t>fonction centrale identifiée (pas nécessairement le siège) où certaines activités sont planifiées , organisées, contrôlées 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L’organisme a un réseau de sites où ses activités sont réalisées (partiellement ou en totalité)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/>
              <a:t>Tous </a:t>
            </a:r>
            <a:r>
              <a:rPr lang="fr-FR" dirty="0"/>
              <a:t>les processus du SMQ doivent être les mêmes (&gt;=80%) et doivent utiliser les mêmes méthodes et </a:t>
            </a:r>
            <a:r>
              <a:rPr lang="fr-FR" dirty="0" smtClean="0"/>
              <a:t>procédures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/>
              <a:t>Certains </a:t>
            </a:r>
            <a:r>
              <a:rPr lang="fr-FR" dirty="0"/>
              <a:t>sites peuvent utiliser moins de processus que d’autres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97" y="1772817"/>
            <a:ext cx="4806944" cy="30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4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/>
              <a:t>STRUCTURE CAMPUS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601" y="1520788"/>
            <a:ext cx="395932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dirty="0"/>
              <a:t>Un organisme avec une fonction centrale pas nécessairement le siège où certaines activités sont planifiées, contrôlées, gérées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/>
              <a:t>La </a:t>
            </a:r>
            <a:r>
              <a:rPr lang="fr-FR" dirty="0"/>
              <a:t>réalisation du produit est en séquences et </a:t>
            </a:r>
            <a:r>
              <a:rPr lang="fr-FR" dirty="0" smtClean="0"/>
              <a:t>décentralisée,</a:t>
            </a:r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/>
              <a:t>Cette </a:t>
            </a:r>
            <a:r>
              <a:rPr lang="fr-FR" dirty="0"/>
              <a:t>réalisation du </a:t>
            </a:r>
            <a:r>
              <a:rPr lang="fr-FR" dirty="0" err="1"/>
              <a:t>process</a:t>
            </a:r>
            <a:r>
              <a:rPr lang="fr-FR" dirty="0"/>
              <a:t> a une </a:t>
            </a:r>
            <a:r>
              <a:rPr lang="fr-FR" dirty="0" smtClean="0"/>
              <a:t>“chaine de valeur” </a:t>
            </a:r>
            <a:r>
              <a:rPr lang="fr-FR" dirty="0"/>
              <a:t>pour laquelle les éléments de sortie d’un site sont les éléments d’entrée d’un site pour </a:t>
            </a:r>
            <a:r>
              <a:rPr lang="fr-FR" dirty="0" smtClean="0"/>
              <a:t>réaliser </a:t>
            </a:r>
            <a:r>
              <a:rPr lang="fr-FR" dirty="0"/>
              <a:t>un service / produit final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1592796"/>
            <a:ext cx="559632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5709084" y="5121774"/>
            <a:ext cx="3564396" cy="553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1500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80% des processus et méthodes qui font chaque produit/service sont les mêmes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5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/>
              <a:t>STRUCTURE </a:t>
            </a:r>
            <a:r>
              <a:rPr lang="fr-FR" b="1" dirty="0" smtClean="0"/>
              <a:t>SEVERAL SITES</a:t>
            </a:r>
            <a:r>
              <a:rPr lang="fr-FR" b="1" dirty="0"/>
              <a:t> 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480" y="1484784"/>
            <a:ext cx="51485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dirty="0"/>
              <a:t>Un organisme qui a une fonction centrale identifiée (pas nécessairement le siège) où certaines activités sont planifiées , organisées, contrôlées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/>
              <a:t>Un </a:t>
            </a:r>
            <a:r>
              <a:rPr lang="fr-FR" dirty="0"/>
              <a:t>réseau de sites qui ne sont </a:t>
            </a:r>
            <a:r>
              <a:rPr lang="fr-FR" dirty="0" smtClean="0"/>
              <a:t>pas</a:t>
            </a:r>
          </a:p>
          <a:p>
            <a:r>
              <a:rPr lang="fr-FR" dirty="0" smtClean="0"/>
              <a:t>éligibles </a:t>
            </a:r>
            <a:r>
              <a:rPr lang="fr-FR" dirty="0"/>
              <a:t>à « sites multiples » ou « campus »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Exemple</a:t>
            </a:r>
            <a:r>
              <a:rPr lang="fr-FR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1"/>
                </a:solidFill>
              </a:rPr>
              <a:t>Un </a:t>
            </a:r>
            <a:r>
              <a:rPr lang="fr-FR" b="1" dirty="0">
                <a:solidFill>
                  <a:schemeClr val="accent1"/>
                </a:solidFill>
              </a:rPr>
              <a:t>organisme avec des sites qui réalisent des produits ou services avec des processus / méthodes </a:t>
            </a:r>
            <a:r>
              <a:rPr lang="fr-FR" b="1" dirty="0" smtClean="0">
                <a:solidFill>
                  <a:schemeClr val="accent1"/>
                </a:solidFill>
              </a:rPr>
              <a:t>différents,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1"/>
                </a:solidFill>
              </a:rPr>
              <a:t>Certains </a:t>
            </a:r>
            <a:r>
              <a:rPr lang="fr-FR" b="1" dirty="0">
                <a:solidFill>
                  <a:schemeClr val="accent1"/>
                </a:solidFill>
              </a:rPr>
              <a:t>clients, des produits ou services pour chaque site sont les mêmes, d’autres sont différents 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512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0" y="1501466"/>
            <a:ext cx="4635500" cy="369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18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/>
              <a:t>STRUCTURE COMPLEXE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2744-EA0B-4E45-94DD-9B615FD1BDF9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472" y="1448780"/>
            <a:ext cx="403244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dirty="0"/>
              <a:t>Un organisme qui a une fonction centrale identifié (pas nécessairement le siège) où certaines activités sont planifiées, organisées, contrôlées </a:t>
            </a:r>
            <a:r>
              <a:rPr lang="fr-FR" dirty="0" smtClean="0"/>
              <a:t> 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Un réseau de sites qui forment une combinaison de sites multiples, campus, plusieurs sites, ou plus d’un campus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1304764"/>
            <a:ext cx="592510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9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kra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007D40"/>
      </a:accent1>
      <a:accent2>
        <a:srgbClr val="C50A7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177</Words>
  <Application>Microsoft Office PowerPoint</Application>
  <PresentationFormat>Format A4 (210 x 297 mm)</PresentationFormat>
  <Paragraphs>75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DEKRA Certification France 2018</vt:lpstr>
      <vt:lpstr>Les structures de certification EN 9100:2018</vt:lpstr>
      <vt:lpstr>Les structures de certification EN 9100:2018</vt:lpstr>
      <vt:lpstr>Présentation PowerPoint</vt:lpstr>
      <vt:lpstr>STRUCTURE SITE UNIQUE</vt:lpstr>
      <vt:lpstr>STRUCTURE SITE MULTIPLE</vt:lpstr>
      <vt:lpstr>STRUCTURE CAMPUS</vt:lpstr>
      <vt:lpstr>STRUCTURE SEVERAL SITES </vt:lpstr>
      <vt:lpstr>STRUCTURE COMPLEXE </vt:lpstr>
      <vt:lpstr>Des questions/ précisions Contactez nous: M. Ludovic MARTIN ludovic.martin@dekra.com Tél: + 33(0)6 40 71 54 92</vt:lpstr>
    </vt:vector>
  </TitlesOfParts>
  <Company>Axel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Axel</dc:creator>
  <cp:lastModifiedBy>Lea GAGLIARDO</cp:lastModifiedBy>
  <cp:revision>1056</cp:revision>
  <cp:lastPrinted>2015-12-01T09:35:18Z</cp:lastPrinted>
  <dcterms:created xsi:type="dcterms:W3CDTF">2013-08-21T08:45:33Z</dcterms:created>
  <dcterms:modified xsi:type="dcterms:W3CDTF">2018-09-25T11:34:16Z</dcterms:modified>
</cp:coreProperties>
</file>